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1"/>
  </p:sldMasterIdLst>
  <p:notesMasterIdLst>
    <p:notesMasterId r:id="rId12"/>
  </p:notesMasterIdLst>
  <p:handoutMasterIdLst>
    <p:handoutMasterId r:id="rId13"/>
  </p:handoutMasterIdLst>
  <p:sldIdLst>
    <p:sldId id="476" r:id="rId2"/>
    <p:sldId id="551" r:id="rId3"/>
    <p:sldId id="499" r:id="rId4"/>
    <p:sldId id="502" r:id="rId5"/>
    <p:sldId id="547" r:id="rId6"/>
    <p:sldId id="258" r:id="rId7"/>
    <p:sldId id="287" r:id="rId8"/>
    <p:sldId id="288" r:id="rId9"/>
    <p:sldId id="459" r:id="rId10"/>
    <p:sldId id="537" r:id="rId11"/>
  </p:sldIdLst>
  <p:sldSz cx="9144000" cy="5143500" type="screen16x9"/>
  <p:notesSz cx="7010400" cy="9296400"/>
  <p:custDataLst>
    <p:tags r:id="rId1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Cisco Live 2020" id="{57DC69AD-A26E-47D6-B65E-46E672F711FE}">
          <p14:sldIdLst>
            <p14:sldId id="476"/>
            <p14:sldId id="551"/>
            <p14:sldId id="499"/>
            <p14:sldId id="502"/>
            <p14:sldId id="547"/>
            <p14:sldId id="258"/>
            <p14:sldId id="287"/>
            <p14:sldId id="288"/>
            <p14:sldId id="459"/>
            <p14:sldId id="5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000B1F"/>
    <a:srgbClr val="000C21"/>
    <a:srgbClr val="000C1E"/>
    <a:srgbClr val="0F1523"/>
    <a:srgbClr val="B2292E"/>
    <a:srgbClr val="E3241B"/>
    <a:srgbClr val="FF8300"/>
    <a:srgbClr val="FBAB18"/>
    <a:srgbClr val="F4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0" autoAdjust="0"/>
    <p:restoredTop sz="91410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2112" y="192"/>
      </p:cViewPr>
      <p:guideLst/>
    </p:cSldViewPr>
  </p:slideViewPr>
  <p:outlineViewPr>
    <p:cViewPr>
      <p:scale>
        <a:sx n="33" d="100"/>
        <a:sy n="33" d="100"/>
      </p:scale>
      <p:origin x="0" y="-1941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8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>
                <a:latin typeface="CiscoSansTT Light" panose="020B0503020201020303" pitchFamily="34" charset="0"/>
              </a:rPr>
              <a:t>Cisco Live 2020</a:t>
            </a: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3/10/20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3/10/20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1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60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39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9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34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65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9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ciscolive.com/us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4A71F9E-7DB9-9F4C-8598-6A21BDA78079}"/>
              </a:ext>
            </a:extLst>
          </p:cNvPr>
          <p:cNvSpPr txBox="1"/>
          <p:nvPr userDrawn="1"/>
        </p:nvSpPr>
        <p:spPr>
          <a:xfrm>
            <a:off x="4092542" y="3757596"/>
            <a:ext cx="95891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1200" dirty="0" err="1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1200" dirty="0">
              <a:solidFill>
                <a:schemeClr val="bg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C1A4563-FA12-D645-8573-B2D6F9B06B5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31D68DF-2820-7D4F-AB7F-14E39799C84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6769" y="391731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5FBA5-6F22-4B45-BCED-BF0E42930D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04223" y="1833086"/>
            <a:ext cx="4510024" cy="1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5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e, green, white, holding&#10;&#10;Description automatically generated">
            <a:extLst>
              <a:ext uri="{FF2B5EF4-FFF2-40B4-BE49-F238E27FC236}">
                <a16:creationId xmlns:a16="http://schemas.microsoft.com/office/drawing/2014/main" id="{F34D6DFC-896D-1D43-93D0-106941E7E8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7" name="Picture 1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65473DB-536F-BB4D-80DE-E0C051046D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2168165"/>
            <a:ext cx="496519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accent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 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now, skiing, white, table&#10;&#10;Description automatically generated">
            <a:extLst>
              <a:ext uri="{FF2B5EF4-FFF2-40B4-BE49-F238E27FC236}">
                <a16:creationId xmlns:a16="http://schemas.microsoft.com/office/drawing/2014/main" id="{1724118C-F417-444A-98AF-ECD73E045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C877BEC4-25B1-4D43-9231-6DA79074A4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2168165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accent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 2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black, sitting, holding&#10;&#10;Description automatically generated">
            <a:extLst>
              <a:ext uri="{FF2B5EF4-FFF2-40B4-BE49-F238E27FC236}">
                <a16:creationId xmlns:a16="http://schemas.microsoft.com/office/drawing/2014/main" id="{E49B6FD3-D423-534D-A349-2460D4A9D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0" name="Picture 9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64FC347-FA47-C64E-BED1-F42D858A22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2168165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accent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, wearing, table, yellow&#10;&#10;Description automatically generated">
            <a:extLst>
              <a:ext uri="{FF2B5EF4-FFF2-40B4-BE49-F238E27FC236}">
                <a16:creationId xmlns:a16="http://schemas.microsoft.com/office/drawing/2014/main" id="{F238B3AE-3F0B-5B4C-BA34-3CD152AE8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E37BA848-ACB1-8B41-985E-F5ED3FFC91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2168165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accent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 2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, sitting, white, blue&#10;&#10;Description automatically generated">
            <a:extLst>
              <a:ext uri="{FF2B5EF4-FFF2-40B4-BE49-F238E27FC236}">
                <a16:creationId xmlns:a16="http://schemas.microsoft.com/office/drawing/2014/main" id="{C60904E0-7105-AC4F-872B-E4CE0C4FF2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E434A88-20DF-4943-B598-9D84BEB6B1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2168165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accent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EC857E33-52BE-164D-8D05-1A676FC7FB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7C7E5BD-1733-7A48-8718-16744C3E1F9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C7BB-D83B-E54D-938F-A9C2E995AB22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AC10D131-4F7C-A640-B6D4-EF017D2AF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E1D6BDC7-0D9C-5744-AC0D-1C96C4454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867D10A-E493-8F42-853D-F00CCBADF8B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9D966-CF42-3647-BCF1-7869D86B3B7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04054909-D13A-2C48-955E-04355165F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B62EEC34-B78B-DC40-BE9D-49E41E96F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light, street, traffic, sign&#10;&#10;Description automatically generated">
            <a:extLst>
              <a:ext uri="{FF2B5EF4-FFF2-40B4-BE49-F238E27FC236}">
                <a16:creationId xmlns:a16="http://schemas.microsoft.com/office/drawing/2014/main" id="{75F84A4A-8AF4-6A42-8F03-44E9F84980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3365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521023"/>
            <a:ext cx="6545159" cy="594360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00" b="0" i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4050262"/>
            <a:ext cx="654515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400" b="0" i="0" kern="1200" dirty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798236"/>
            <a:ext cx="6545160" cy="411480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200" b="0" i="0" kern="1200" baseline="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2220302"/>
            <a:ext cx="7492109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4000" b="0" i="0" u="none" kern="1200" spc="0" baseline="0" dirty="0">
                <a:solidFill>
                  <a:schemeClr val="accent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CA3A2CC-FEF6-584A-8C30-62687A30A34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880049" y="4391383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769367-6659-FB46-A56C-C0FDFE151D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155" y="4428396"/>
            <a:ext cx="1699507" cy="6583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637CDA1-1C5A-4744-91EA-AEF5853EB1A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bg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337AA91-CAF9-B243-9407-B8CD907B765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1E888-9D8C-4441-B932-5B763634137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A396D18B-4DBF-314C-A0F0-81E78D1FB6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50B5403-2AD0-5741-908B-41DC2CF49FA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B0627-B8CE-2546-AA1A-EBB2809C712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28F20486-69A0-AB41-BA0E-DF1A9CBAA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6F41CB9-FE8C-4E48-847B-F1E34547B95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432AB-065A-9342-9795-BF73F9348CF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829A5400-A551-1D46-AD49-3F3D21E0D3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8560EB-0F6C-0B4B-985B-0F07C31EAE0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F64191-CBF9-1C4A-BA57-224392FED34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79142382-89DF-FB4D-A89D-B78AEC326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AAB1E2-9D67-384E-9019-56291A98B72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47124-895E-7242-A18E-B4556B8B444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8177FBA2-859C-7F4E-A492-37108C4DA5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9D387C0-CF56-2040-BDE0-810FEC678C5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D9468-FBBF-4B45-8DFC-062D46719A10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F60D3990-BC40-FF4B-835B-02DFE0275D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EFD9213-9D47-B845-ADD7-36ED700D834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7D2EB-B688-8E45-AA8F-5809FF217EA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DCD5E27C-C8F6-CD4C-912A-5A8B44F21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3B5C91C-4FAA-8A46-AE29-FEFCB428B44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89346-27F6-7742-93D7-EEA079845111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B6B1DBB2-F114-7A4D-A37C-B05BE0497E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8A0162-956C-224E-ADBF-0DF0AFBE953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F5567-0BEE-A94D-AE98-D5B36FA26AA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7451DB9A-EC16-A34A-8679-9857EEBF37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706835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bg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1331328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F3BCA76-8FC9-0946-9B48-58172527DFB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D9823-D9E8-904D-88C7-5063B3825E5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F5B34F42-E8BF-8444-99AF-AECB1DD05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holding, sitting, table, star&#10;&#10;Description automatically generated">
            <a:extLst>
              <a:ext uri="{FF2B5EF4-FFF2-40B4-BE49-F238E27FC236}">
                <a16:creationId xmlns:a16="http://schemas.microsoft.com/office/drawing/2014/main" id="{B3F21461-1DAF-D647-8D85-DA0952C85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81"/>
          <a:stretch/>
        </p:blipFill>
        <p:spPr>
          <a:xfrm>
            <a:off x="0" y="0"/>
            <a:ext cx="3042491" cy="5143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9D4E2A-4493-A843-A484-02600E49F51D}"/>
              </a:ext>
            </a:extLst>
          </p:cNvPr>
          <p:cNvSpPr/>
          <p:nvPr userDrawn="1"/>
        </p:nvSpPr>
        <p:spPr>
          <a:xfrm>
            <a:off x="3042491" y="-1"/>
            <a:ext cx="6101508" cy="5143500"/>
          </a:xfrm>
          <a:prstGeom prst="rect">
            <a:avLst/>
          </a:prstGeom>
          <a:solidFill>
            <a:srgbClr val="000B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98F7F9D-3A55-D243-9C1B-0AC5F9B4F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 hasCustomPrompt="1"/>
          </p:nvPr>
        </p:nvSpPr>
        <p:spPr>
          <a:xfrm>
            <a:off x="3406871" y="1205898"/>
            <a:ext cx="5247272" cy="3392424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accent1"/>
              </a:buClr>
              <a:buSzPct val="80000"/>
              <a:defRPr lang="en-US" sz="2000" b="0" i="0" kern="1200" dirty="0" smtClean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accent1"/>
              </a:buClr>
              <a:buSzPct val="80000"/>
              <a:defRPr lang="en-US" sz="1800" b="0" i="0" kern="1200" dirty="0" smtClean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3" name="Footer Placeholder 2"/>
          <p:cNvSpPr>
            <a:spLocks noGrp="1"/>
          </p:cNvSpPr>
          <p:nvPr userDrawn="1">
            <p:ph type="ftr" sz="quarter" idx="3"/>
          </p:nvPr>
        </p:nvSpPr>
        <p:spPr bwMode="white"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07E3E7C-A38C-47CA-B58C-6EC34372FF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415507" y="192024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3B2A54-8188-8045-998E-9A494A08D9D6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bg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2EBF32-551D-3F47-8BD1-6F07A2C66C5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16275-6BE8-1F4B-A2A9-EA60A734B98B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B6C2B4BC-E961-4441-B614-75B644459F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F13193DB-71EA-354D-A52A-7A8240E7B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FD9348A7-45A5-1D47-AA06-A8EAE5F6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353885E4-F425-1040-97B2-EF21B467A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B7719EB-1545-A845-B0B0-8D1E60B8FA7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62C9-6459-914F-93F2-F1D782F0CAB3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27C6E6CF-7136-9B45-9030-B027F8307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1F08B48-1E79-F941-B7E5-782FC248DC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C4E-7184-6248-B95A-8C0BD965153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B26C834C-7083-134A-A249-C65539509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280FB52-23D8-6B4D-AD01-6DEB62262D7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9DF3-F9B0-004A-9F28-A7F8A06EE05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tx1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5D7B538E-D108-BD41-836D-B2F7B3A62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7F92D03-130C-0448-AC17-076C7BFE64B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B57F7B19-0EE0-FB49-9041-0243AE1AAD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74E55B2-8612-664F-933D-71B0FB9C286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9D3D36A3-8C04-3242-9593-681D472FA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D7512CA-58D8-FB41-809A-FEFA54A04A6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7A5342D4-7A20-6741-9D2D-9305E76C1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tar in the background&#10;&#10;Description automatically generated">
            <a:extLst>
              <a:ext uri="{FF2B5EF4-FFF2-40B4-BE49-F238E27FC236}">
                <a16:creationId xmlns:a16="http://schemas.microsoft.com/office/drawing/2014/main" id="{AAE184D8-8C88-064B-BFA2-F682DD544F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36564" y="120589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accent1"/>
              </a:buClr>
              <a:buSzPct val="80000"/>
              <a:defRPr lang="en-US" sz="2000" b="0" i="0" kern="1200" dirty="0" smtClean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accent1"/>
              </a:buClr>
              <a:buSzPct val="80000"/>
              <a:defRPr lang="en-US" sz="1800" b="0" i="0" kern="1200" dirty="0" smtClean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3" name="Footer Placeholder 2"/>
          <p:cNvSpPr>
            <a:spLocks noGrp="1"/>
          </p:cNvSpPr>
          <p:nvPr>
            <p:ph type="ftr" sz="quarter" idx="3"/>
          </p:nvPr>
        </p:nvSpPr>
        <p:spPr bwMode="white"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AC03F-B0CE-1F4E-BCCB-6F1F2923D86E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bg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21" name="Picture 20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3EB5DDD-4039-7540-8846-F03B23E8D1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918DF5AE-8D5B-F141-ACBC-503404AFF8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5" y="228203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sp>
        <p:nvSpPr>
          <p:cNvPr id="25" name="Title 18">
            <a:extLst>
              <a:ext uri="{FF2B5EF4-FFF2-40B4-BE49-F238E27FC236}">
                <a16:creationId xmlns:a16="http://schemas.microsoft.com/office/drawing/2014/main" id="{C583A735-F48E-014C-8ADF-9CEBC71FD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3302276"/>
            <a:ext cx="6126480" cy="21499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kumimoji="0" lang="en-US" sz="1000" strike="noStrike" cap="none" spc="0" normalizeH="0" baseline="0" dirty="0">
                <a:ln>
                  <a:noFill/>
                </a:ln>
                <a:noFill/>
                <a:effectLst/>
                <a:uLnTx/>
                <a:uFillTx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0" marR="0" lvl="0" indent="0" latinLnBrk="0">
              <a:buClrTx/>
              <a:buSzTx/>
              <a:buFontTx/>
              <a:buNone/>
              <a:tabLst/>
            </a:pPr>
            <a:r>
              <a:rPr lang="en-US" dirty="0"/>
              <a:t>Agenda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F89112-4ED9-A04E-962F-31A9644B11CD}"/>
              </a:ext>
            </a:extLst>
          </p:cNvPr>
          <p:cNvSpPr/>
          <p:nvPr userDrawn="1"/>
        </p:nvSpPr>
        <p:spPr>
          <a:xfrm>
            <a:off x="0" y="8361717"/>
            <a:ext cx="6126480" cy="21499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D17265F-9DB8-B243-9D0F-9E6DC594F36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0233A60E-B363-E14B-88CA-E92DFAC51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3597FB6-5BCA-9142-B4A2-0B0F126789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7229415-2C56-3741-B0E9-7568BFF8B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59D0C4A-72E6-8442-90C2-1CB0AEE1DC8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8E86212C-7A99-3F49-8759-0665E1494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F710795-8511-9348-A4F8-BC9782C393E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6E53CA11-9CDA-8C4F-818E-12063514EB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C202563-00FB-5341-8D23-C988A3CEF77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4CCDD429-49E9-D849-88A9-DDC546D6D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0A1B7088-62CB-0A49-BAFC-AAB68DEF2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492500" cy="51435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3FCC6DF-309B-DB4F-92B3-BE18598DCE75}"/>
              </a:ext>
            </a:extLst>
          </p:cNvPr>
          <p:cNvGrpSpPr/>
          <p:nvPr userDrawn="1"/>
        </p:nvGrpSpPr>
        <p:grpSpPr>
          <a:xfrm>
            <a:off x="4054845" y="812663"/>
            <a:ext cx="4830228" cy="3460452"/>
            <a:chOff x="4128323" y="878826"/>
            <a:chExt cx="4830228" cy="3159780"/>
          </a:xfrm>
        </p:grpSpPr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60CBEA21-6947-844B-AA06-1045113D5CB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128323" y="878826"/>
              <a:ext cx="4830228" cy="264172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187523" indent="-185738" algn="l" rtl="0" eaLnBrk="0" fontAlgn="base" hangingPunct="0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0C65B7"/>
                </a:buClr>
                <a:buSzPct val="100000"/>
                <a:buFont typeface="Arial" panose="020B0604020202020204" pitchFamily="34" charset="0"/>
                <a:buChar char="•"/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386656" indent="-193775" algn="l" rtl="0" eaLnBrk="0" fontAlgn="base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C65B7"/>
                </a:buClr>
                <a:buSzPct val="100000"/>
                <a:buFont typeface="Arial"/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546497" indent="-159842" algn="l" rtl="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C65B7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706339" indent="-159842" algn="l" rtl="0" eaLnBrk="0" fontAlgn="base" hangingPunct="0">
                <a:lnSpc>
                  <a:spcPct val="900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C65B7"/>
                </a:buClr>
                <a:buSzPct val="100000"/>
                <a:buFont typeface="Arial" pitchFamily="34" charset="0"/>
                <a:buChar char="–"/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773311" indent="-66973" algn="l" rtl="0" eaLnBrk="0" fontAlgn="base" hangingPunct="0">
                <a:lnSpc>
                  <a:spcPct val="95000"/>
                </a:lnSpc>
                <a:spcBef>
                  <a:spcPts val="675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itchFamily="34" charset="0"/>
                <a:buChar char="»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1416248" indent="-128588" algn="l" rtl="0" fontAlgn="base">
                <a:lnSpc>
                  <a:spcPct val="95000"/>
                </a:lnSpc>
                <a:spcBef>
                  <a:spcPts val="1013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itchFamily="-107" charset="0"/>
                <a:buChar char="»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-107" charset="0"/>
                </a:defRPr>
              </a:lvl6pPr>
              <a:lvl7pPr marL="1673423" indent="-128588" algn="l" rtl="0" fontAlgn="base">
                <a:lnSpc>
                  <a:spcPct val="95000"/>
                </a:lnSpc>
                <a:spcBef>
                  <a:spcPts val="1013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itchFamily="-107" charset="0"/>
                <a:buChar char="»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-107" charset="0"/>
                </a:defRPr>
              </a:lvl7pPr>
              <a:lvl8pPr marL="1930598" indent="-128588" algn="l" rtl="0" fontAlgn="base">
                <a:lnSpc>
                  <a:spcPct val="95000"/>
                </a:lnSpc>
                <a:spcBef>
                  <a:spcPts val="1013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itchFamily="-107" charset="0"/>
                <a:buChar char="»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-107" charset="0"/>
                </a:defRPr>
              </a:lvl8pPr>
              <a:lvl9pPr marL="2187773" indent="-128588" algn="l" rtl="0" fontAlgn="base">
                <a:lnSpc>
                  <a:spcPct val="95000"/>
                </a:lnSpc>
                <a:spcBef>
                  <a:spcPts val="1013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itchFamily="-107" charset="0"/>
                <a:buChar char="»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-107" charset="0"/>
                </a:defRPr>
              </a:lvl9pPr>
            </a:lstStyle>
            <a:p>
              <a:pPr marL="171450" indent="-169863">
                <a:buClr>
                  <a:schemeClr val="tx1"/>
                </a:buClr>
                <a:buSzPct val="80000"/>
              </a:pPr>
              <a: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  <a:t>Please complete your session survey </a:t>
              </a:r>
              <a:b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</a:br>
              <a: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  <a:t>after each session. Your feedback </a:t>
              </a:r>
              <a:b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</a:br>
              <a: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  <a:t>is very important.</a:t>
              </a:r>
            </a:p>
            <a:p>
              <a:pPr marL="171450" indent="-169863">
                <a:buClr>
                  <a:schemeClr val="tx1"/>
                </a:buClr>
                <a:buSzPct val="80000"/>
              </a:pPr>
              <a: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  <a:t>Complete a minimum of 4 session </a:t>
              </a:r>
              <a:b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</a:br>
              <a: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  <a:t>surveys and the Overall Conference </a:t>
              </a:r>
              <a:b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</a:br>
              <a: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  <a:t>survey (starting on Thursday) to </a:t>
              </a:r>
              <a:b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</a:br>
              <a:r>
                <a:rPr lang="en-US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  <a:t>receive your Cisco Live socks.  </a:t>
              </a:r>
            </a:p>
            <a:p>
              <a:pPr marL="171450" indent="-169863">
                <a:buClr>
                  <a:schemeClr val="tx1"/>
                </a:buClr>
                <a:buSzPct val="80000"/>
              </a:pPr>
              <a:r>
                <a:rPr lang="en-US" kern="1200" dirty="0">
                  <a:latin typeface="CiscoSansTT Light" panose="020B0503020201020303" pitchFamily="34" charset="0"/>
                  <a:ea typeface="+mn-ea"/>
                  <a:cs typeface="CiscoSansTT Light" panose="020B0503020201020303" pitchFamily="34" charset="0"/>
                  <a:sym typeface="Arial" pitchFamily="34" charset="0"/>
                </a:rPr>
                <a:t>All surveys can be taken in the Cisco Live Mobile App or by logging in to the Session Catalog on </a:t>
              </a:r>
              <a:r>
                <a:rPr lang="en-US" kern="1200" dirty="0">
                  <a:latin typeface="CiscoSansTT Light" panose="020B0503020201020303" pitchFamily="34" charset="0"/>
                  <a:ea typeface="+mn-ea"/>
                  <a:cs typeface="CiscoSansTT Light" panose="020B0503020201020303" pitchFamily="34" charset="0"/>
                  <a:sym typeface="Arial" pitchFamily="34" charset="0"/>
                  <a:hlinkClick r:id="rId3"/>
                </a:rPr>
                <a:t>ciscolive.com/us</a:t>
              </a:r>
              <a:r>
                <a:rPr lang="en-US" kern="1200" dirty="0">
                  <a:latin typeface="CiscoSansTT Light" panose="020B0503020201020303" pitchFamily="34" charset="0"/>
                  <a:ea typeface="+mn-ea"/>
                  <a:cs typeface="CiscoSansTT Light" panose="020B0503020201020303" pitchFamily="34" charset="0"/>
                  <a:sym typeface="Arial" pitchFamily="34" charset="0"/>
                </a:rPr>
                <a:t>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C1C770-D636-7A43-BB93-94A4341C8513}"/>
                </a:ext>
              </a:extLst>
            </p:cNvPr>
            <p:cNvSpPr txBox="1"/>
            <p:nvPr userDrawn="1"/>
          </p:nvSpPr>
          <p:spPr>
            <a:xfrm>
              <a:off x="4304712" y="3600193"/>
              <a:ext cx="4298716" cy="438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latin typeface="CiscoSansTT Light" panose="020B0503020201020303" pitchFamily="34" charset="0"/>
                  <a:cs typeface="CiscoSansTT Light" panose="020B0503020201020303" pitchFamily="34" charset="0"/>
                </a:rPr>
                <a:t>Cisco Live sessions will be available for viewing on demand after the event at </a:t>
              </a:r>
              <a:r>
                <a:rPr lang="en-US" sz="1400" dirty="0">
                  <a:solidFill>
                    <a:schemeClr val="bg1"/>
                  </a:solidFill>
                  <a:latin typeface="CiscoSansTT Light" panose="020B0503020201020303" pitchFamily="34" charset="0"/>
                  <a:cs typeface="CiscoSansTT Light" panose="020B0503020201020303" pitchFamily="34" charset="0"/>
                  <a:hlinkClick r:id="rId3"/>
                </a:rPr>
                <a:t>ciscolive.com/us</a:t>
              </a:r>
              <a:r>
                <a:rPr lang="en-US" sz="1400" dirty="0">
                  <a:solidFill>
                    <a:schemeClr val="tx2"/>
                  </a:solidFill>
                  <a:latin typeface="CiscoSansTT Light" panose="020B0503020201020303" pitchFamily="34" charset="0"/>
                  <a:cs typeface="CiscoSansTT Light" panose="020B0503020201020303" pitchFamily="34" charset="0"/>
                </a:rPr>
                <a:t>. 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201EC9E-4258-4F4E-9E3E-6F22C83C65B9}"/>
              </a:ext>
            </a:extLst>
          </p:cNvPr>
          <p:cNvSpPr txBox="1"/>
          <p:nvPr userDrawn="1"/>
        </p:nvSpPr>
        <p:spPr>
          <a:xfrm>
            <a:off x="448056" y="1948529"/>
            <a:ext cx="2834640" cy="11887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6251" indent="-6251" eaLnBrk="0" hangingPunct="0">
              <a:lnSpc>
                <a:spcPct val="80000"/>
              </a:lnSpc>
              <a:defRPr sz="280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Complete your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online session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evaluation</a:t>
            </a:r>
          </a:p>
        </p:txBody>
      </p:sp>
      <p:sp>
        <p:nvSpPr>
          <p:cNvPr id="38" name="Footer Placeholder 2"/>
          <p:cNvSpPr>
            <a:spLocks noGrp="1"/>
          </p:cNvSpPr>
          <p:nvPr userDrawn="1"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39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F6B452-7FBD-794A-B232-CEE8061F44AB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F61A0D36-86FE-AA44-A979-F06FBC3441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pic>
        <p:nvPicPr>
          <p:cNvPr id="57" name="Picture 5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0186361-479F-1943-BEB2-A6DE5B0EA6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157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, street, traffic, sign&#10;&#10;Description automatically generated">
            <a:extLst>
              <a:ext uri="{FF2B5EF4-FFF2-40B4-BE49-F238E27FC236}">
                <a16:creationId xmlns:a16="http://schemas.microsoft.com/office/drawing/2014/main" id="{1FFCB483-B168-864B-B4E7-37A7AC15EC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3365" cy="51435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277904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8AD29-235E-404E-93AF-A822BBF6C2D4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solidFill>
                <a:schemeClr val="bg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8" name="Picture 1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5232F21-C354-D845-B610-02EE633FDE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  <a:noFill/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9B48CAFC-9E2F-2349-8119-68DF6E97DF9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880049" y="4391383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DF2EEAE-D9B5-CB4A-A159-B9640427B4DF}"/>
              </a:ext>
            </a:extLst>
          </p:cNvPr>
          <p:cNvSpPr txBox="1"/>
          <p:nvPr userDrawn="1"/>
        </p:nvSpPr>
        <p:spPr>
          <a:xfrm>
            <a:off x="4092542" y="3757596"/>
            <a:ext cx="95891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1200" dirty="0" err="1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1200" dirty="0">
              <a:solidFill>
                <a:schemeClr val="bg2"/>
              </a:solidFill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4A870C9-D121-714D-9EE2-8E7CE8AAD29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D53F33B-724E-B648-8769-E3CFEF9869A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6769" y="391731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44981-C29E-3642-B92E-2C59B9654B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04223" y="1833086"/>
            <a:ext cx="4510024" cy="1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C23BF95C-A416-8D49-8695-ECCD3707A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18"/>
          <a:stretch/>
        </p:blipFill>
        <p:spPr>
          <a:xfrm>
            <a:off x="5640258" y="0"/>
            <a:ext cx="3503609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4FAAC-ECC1-4A3A-84EA-E005793208F5}"/>
              </a:ext>
            </a:extLst>
          </p:cNvPr>
          <p:cNvGrpSpPr/>
          <p:nvPr userDrawn="1"/>
        </p:nvGrpSpPr>
        <p:grpSpPr>
          <a:xfrm>
            <a:off x="6188958" y="340451"/>
            <a:ext cx="2401279" cy="3657600"/>
            <a:chOff x="6191555" y="340451"/>
            <a:chExt cx="2401279" cy="36576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4F294D6-0E3F-4939-87A7-BE484F736B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91555" y="340451"/>
              <a:ext cx="2401279" cy="3657600"/>
              <a:chOff x="6220438" y="677235"/>
              <a:chExt cx="2430648" cy="370233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5379949-441E-4B67-AE80-9D84B32B2E83}"/>
                  </a:ext>
                </a:extLst>
              </p:cNvPr>
              <p:cNvSpPr/>
              <p:nvPr/>
            </p:nvSpPr>
            <p:spPr bwMode="auto">
              <a:xfrm>
                <a:off x="6754834" y="1318727"/>
                <a:ext cx="1378094" cy="2396023"/>
              </a:xfrm>
              <a:prstGeom prst="rect">
                <a:avLst/>
              </a:prstGeom>
              <a:solidFill>
                <a:schemeClr val="bg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3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Arial" charset="0"/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12EB6E4-D766-4897-9162-180ED311FFFB}"/>
                  </a:ext>
                </a:extLst>
              </p:cNvPr>
              <p:cNvGrpSpPr/>
              <p:nvPr/>
            </p:nvGrpSpPr>
            <p:grpSpPr>
              <a:xfrm>
                <a:off x="6220438" y="677235"/>
                <a:ext cx="2430648" cy="3702334"/>
                <a:chOff x="5964516" y="720583"/>
                <a:chExt cx="2430648" cy="3702334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09C2594-E2FD-4E7D-978C-DA7B38060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93" b="393"/>
                <a:stretch/>
              </p:blipFill>
              <p:spPr>
                <a:xfrm>
                  <a:off x="6519384" y="1362075"/>
                  <a:ext cx="1321831" cy="23160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D0AE8F2-416B-4A97-957A-80FAAC116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4516" y="720583"/>
                  <a:ext cx="2430648" cy="370233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765B87-D869-4755-ACA0-749BC4BF8FF5}"/>
                </a:ext>
              </a:extLst>
            </p:cNvPr>
            <p:cNvGrpSpPr/>
            <p:nvPr/>
          </p:nvGrpSpPr>
          <p:grpSpPr>
            <a:xfrm>
              <a:off x="6764331" y="2738257"/>
              <a:ext cx="155448" cy="146304"/>
              <a:chOff x="6764331" y="2738380"/>
              <a:chExt cx="155448" cy="14630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AB7B583-D851-4E57-AB91-1D71763AC553}"/>
                  </a:ext>
                </a:extLst>
              </p:cNvPr>
              <p:cNvSpPr/>
              <p:nvPr/>
            </p:nvSpPr>
            <p:spPr>
              <a:xfrm>
                <a:off x="6764331" y="2738380"/>
                <a:ext cx="155448" cy="1463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8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9666361-A28C-44EE-AE7A-A940F01E1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8047" y="2747524"/>
                <a:ext cx="128016" cy="128016"/>
              </a:xfrm>
              <a:prstGeom prst="rect">
                <a:avLst/>
              </a:prstGeom>
            </p:spPr>
          </p:pic>
        </p:grp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B9AC477-04F4-4894-A3FB-C83D726B3645}"/>
              </a:ext>
            </a:extLst>
          </p:cNvPr>
          <p:cNvSpPr txBox="1">
            <a:spLocks/>
          </p:cNvSpPr>
          <p:nvPr userDrawn="1"/>
        </p:nvSpPr>
        <p:spPr>
          <a:xfrm>
            <a:off x="447233" y="1262812"/>
            <a:ext cx="5002737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Cisco Webex Teams</a:t>
            </a:r>
            <a:r>
              <a:rPr lang="en-US" sz="1400" kern="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with the speaker after the session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1A2B9BB-2D98-4A35-95B2-F7C53A426159}"/>
              </a:ext>
            </a:extLst>
          </p:cNvPr>
          <p:cNvSpPr txBox="1">
            <a:spLocks/>
          </p:cNvSpPr>
          <p:nvPr userDrawn="1"/>
        </p:nvSpPr>
        <p:spPr>
          <a:xfrm>
            <a:off x="767904" y="2376836"/>
            <a:ext cx="4754880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Live Mobile App</a:t>
            </a:r>
          </a:p>
          <a:p>
            <a:pPr marL="1588" marR="0" lvl="0" indent="0" algn="l" defTabSz="9143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Webex Teams or go directly to the team space</a:t>
            </a:r>
          </a:p>
          <a:p>
            <a:pPr marL="1588" marR="0" lvl="0" indent="0" algn="l" defTabSz="9143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team space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BAF03E6-8D9E-4F71-8DAF-403DEE2BC87D}"/>
              </a:ext>
            </a:extLst>
          </p:cNvPr>
          <p:cNvSpPr txBox="1">
            <a:spLocks/>
          </p:cNvSpPr>
          <p:nvPr userDrawn="1"/>
        </p:nvSpPr>
        <p:spPr>
          <a:xfrm>
            <a:off x="447235" y="2039680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C8E6B5B-CCDF-4883-9511-00C41BE4BBB6}"/>
              </a:ext>
            </a:extLst>
          </p:cNvPr>
          <p:cNvSpPr txBox="1">
            <a:spLocks/>
          </p:cNvSpPr>
          <p:nvPr userDrawn="1"/>
        </p:nvSpPr>
        <p:spPr>
          <a:xfrm>
            <a:off x="447234" y="3687354"/>
            <a:ext cx="4297680" cy="582221"/>
          </a:xfrm>
          <a:prstGeom prst="rect">
            <a:avLst/>
          </a:prstGeom>
        </p:spPr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Webex Teams will be moderated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by the speaker until June 7, 2020.</a:t>
            </a:r>
          </a:p>
        </p:txBody>
      </p:sp>
      <p:sp>
        <p:nvSpPr>
          <p:cNvPr id="27" name="Rounded Rectangle 22">
            <a:extLst>
              <a:ext uri="{FF2B5EF4-FFF2-40B4-BE49-F238E27FC236}">
                <a16:creationId xmlns:a16="http://schemas.microsoft.com/office/drawing/2014/main" id="{157AE1BF-1A3C-409A-BE31-66897CEA0857}"/>
              </a:ext>
            </a:extLst>
          </p:cNvPr>
          <p:cNvSpPr/>
          <p:nvPr userDrawn="1"/>
        </p:nvSpPr>
        <p:spPr bwMode="auto">
          <a:xfrm>
            <a:off x="6351221" y="2682457"/>
            <a:ext cx="1554480" cy="257907"/>
          </a:xfrm>
          <a:prstGeom prst="roundRect">
            <a:avLst>
              <a:gd name="adj" fmla="val 50000"/>
            </a:avLst>
          </a:prstGeom>
          <a:noFill/>
          <a:ln w="19050" cap="flat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Arial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EE7A223D-E40D-4E8D-AFAB-AA5C57CFACD3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3132051" y="2811409"/>
            <a:ext cx="3383280" cy="0"/>
          </a:xfrm>
          <a:prstGeom prst="line">
            <a:avLst/>
          </a:prstGeom>
          <a:noFill/>
          <a:ln w="9525" cap="rnd">
            <a:solidFill>
              <a:schemeClr val="accent1"/>
            </a:solidFill>
            <a:round/>
            <a:headEnd type="oval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sym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5F58E2-3718-4CC4-AD1B-9CD7011CD38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25389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238E70-A16F-4BD0-9EAB-32155A4A6478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1174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CBE1AC-DA28-450F-BC46-A9E05DBD04BF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998091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8DAAAD4-97D5-4E38-AB36-134CED964EEB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284443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1" y="4880893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45200" y="399846"/>
            <a:ext cx="3693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rPr>
              <a:t>Cisco </a:t>
            </a:r>
            <a:r>
              <a:rPr lang="en-US" sz="2800" b="0" i="0" u="none" kern="1200" dirty="0" err="1">
                <a:solidFill>
                  <a:schemeClr val="tx2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rPr>
              <a:t>Webex</a:t>
            </a:r>
            <a:r>
              <a: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rPr>
              <a:t> Teams </a:t>
            </a: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35007" y="3820942"/>
            <a:ext cx="1182547" cy="2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ctr">
            <a:spAutoFit/>
          </a:bodyPr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>
              <a:defRPr/>
            </a:pPr>
            <a:r>
              <a:rPr lang="en-US" dirty="0"/>
              <a:t>BRKXXX-</a:t>
            </a:r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18556C-D96F-400E-99A7-D71A1FD850D3}"/>
              </a:ext>
            </a:extLst>
          </p:cNvPr>
          <p:cNvSpPr/>
          <p:nvPr userDrawn="1"/>
        </p:nvSpPr>
        <p:spPr>
          <a:xfrm>
            <a:off x="6339001" y="3806926"/>
            <a:ext cx="1255472" cy="25391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cs.co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/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eventsbot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6749145" y="2601945"/>
            <a:ext cx="468765" cy="5204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CiscoSans" panose="020B0503020201020303" pitchFamily="34" charset="0"/>
              </a:rPr>
              <a:t>WEBEX TEAMS</a:t>
            </a:r>
            <a:endParaRPr lang="en-GB" sz="400" spc="30" dirty="0">
              <a:solidFill>
                <a:schemeClr val="tx1">
                  <a:lumMod val="75000"/>
                  <a:lumOff val="25000"/>
                </a:schemeClr>
              </a:solidFill>
              <a:latin typeface="CiscoSans" panose="020B0503020201020303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00" dirty="0">
              <a:solidFill>
                <a:schemeClr val="tx1">
                  <a:lumMod val="75000"/>
                  <a:lumOff val="25000"/>
                </a:schemeClr>
              </a:solidFill>
              <a:latin typeface="CiscoSans" panose="020B0503020201020303" pitchFamily="34" charset="0"/>
            </a:endParaRPr>
          </a:p>
          <a:p>
            <a:endParaRPr lang="en-GB" sz="400" dirty="0">
              <a:latin typeface="CiscoSans ExtraLight" panose="020B0303020201020303" pitchFamily="34" charset="0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6749145" y="3010631"/>
            <a:ext cx="468765" cy="5204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CiscoSans" panose="020B0503020201020303" pitchFamily="34" charset="0"/>
              </a:rPr>
              <a:t>DOCUMENTS</a:t>
            </a:r>
            <a:endParaRPr lang="en-GB" sz="400" spc="30" dirty="0">
              <a:solidFill>
                <a:schemeClr val="tx1">
                  <a:lumMod val="75000"/>
                  <a:lumOff val="25000"/>
                </a:schemeClr>
              </a:solidFill>
              <a:latin typeface="CiscoSans" panose="020B0503020201020303" pitchFamily="34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6749145" y="2193259"/>
            <a:ext cx="468765" cy="5204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CiscoSans" panose="020B0503020201020303" pitchFamily="34" charset="0"/>
              </a:rPr>
              <a:t>SPEAKER 2</a:t>
            </a:r>
            <a:endParaRPr lang="en-GB" sz="400" spc="30" dirty="0">
              <a:solidFill>
                <a:schemeClr val="tx1">
                  <a:lumMod val="75000"/>
                  <a:lumOff val="25000"/>
                </a:schemeClr>
              </a:solidFill>
              <a:latin typeface="CiscoSans" panose="020B0503020201020303" pitchFamily="34" charset="0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6749145" y="1781819"/>
            <a:ext cx="468765" cy="5204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" spc="30" dirty="0">
                <a:solidFill>
                  <a:schemeClr val="tx1">
                    <a:lumMod val="75000"/>
                    <a:lumOff val="25000"/>
                  </a:schemeClr>
                </a:solidFill>
                <a:latin typeface="CiscoSans" panose="020B0503020201020303" pitchFamily="34" charset="0"/>
              </a:rPr>
              <a:t>SPEAKER 1</a:t>
            </a:r>
            <a:endParaRPr lang="en-GB" sz="400" spc="30" dirty="0">
              <a:solidFill>
                <a:schemeClr val="tx1">
                  <a:lumMod val="75000"/>
                  <a:lumOff val="25000"/>
                </a:schemeClr>
              </a:solidFill>
              <a:latin typeface="CiscoSans" panose="020B0503020201020303" pitchFamily="34" charset="0"/>
            </a:endParaRP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4A2AEC03-DF4F-534D-918E-D7B2F14974A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2020  Cisco and/or its affiliates. All rights reserved.   Cisco Public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F33BA5-155F-BF43-8E81-55ECE1552EDA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#</a:t>
            </a:r>
            <a:r>
              <a:rPr lang="en-US" sz="800" dirty="0" err="1"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</a:t>
            </a:r>
            <a:endParaRPr lang="en-US" sz="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44" name="Picture 43" descr="A picture containing clock&#10;&#10;Description automatically generated">
            <a:extLst>
              <a:ext uri="{FF2B5EF4-FFF2-40B4-BE49-F238E27FC236}">
                <a16:creationId xmlns:a16="http://schemas.microsoft.com/office/drawing/2014/main" id="{EE828897-6F6F-1843-AE9C-D01AEB66D6B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ircuit&#10;&#10;Description automatically generated">
            <a:extLst>
              <a:ext uri="{FF2B5EF4-FFF2-40B4-BE49-F238E27FC236}">
                <a16:creationId xmlns:a16="http://schemas.microsoft.com/office/drawing/2014/main" id="{B8CFB116-78CD-AF46-BA8D-BB06EE162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21" name="Picture 20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5B99990-533B-5A40-AB6A-30AE042238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2168165"/>
            <a:ext cx="496519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accent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reet, flying, air, sign&#10;&#10;Description automatically generated">
            <a:extLst>
              <a:ext uri="{FF2B5EF4-FFF2-40B4-BE49-F238E27FC236}">
                <a16:creationId xmlns:a16="http://schemas.microsoft.com/office/drawing/2014/main" id="{C4440C8E-875D-974A-8845-D90F354E31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7" name="Picture 1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3642CBD-D4C4-0D4B-8743-891281356D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2168165"/>
            <a:ext cx="496519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accent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grass, black, holding&#10;&#10;Description automatically generated">
            <a:extLst>
              <a:ext uri="{FF2B5EF4-FFF2-40B4-BE49-F238E27FC236}">
                <a16:creationId xmlns:a16="http://schemas.microsoft.com/office/drawing/2014/main" id="{60FA5381-3E1F-FC4D-86B9-F49BE3172B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18" name="Picture 1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D3C14EF-7A05-3443-8B2D-F91EABBB0F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2168165"/>
            <a:ext cx="496519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accent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bg>
      <p:bgPr>
        <a:solidFill>
          <a:srgbClr val="000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ircuit, yellow, computer, table&#10;&#10;Description automatically generated">
            <a:extLst>
              <a:ext uri="{FF2B5EF4-FFF2-40B4-BE49-F238E27FC236}">
                <a16:creationId xmlns:a16="http://schemas.microsoft.com/office/drawing/2014/main" id="{077268FB-0279-6749-9094-7C6473697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58C9BC54-6981-F94D-AF8A-B591DD7CAE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18" y="4785454"/>
            <a:ext cx="1003830" cy="27432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2168165"/>
            <a:ext cx="496519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accent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2" r:id="rId3"/>
    <p:sldLayoutId id="2147484017" r:id="rId4"/>
    <p:sldLayoutId id="2147484048" r:id="rId5"/>
    <p:sldLayoutId id="2147484025" r:id="rId6"/>
    <p:sldLayoutId id="2147484027" r:id="rId7"/>
    <p:sldLayoutId id="2147484026" r:id="rId8"/>
    <p:sldLayoutId id="2147484034" r:id="rId9"/>
    <p:sldLayoutId id="2147484043" r:id="rId10"/>
    <p:sldLayoutId id="2147484028" r:id="rId11"/>
    <p:sldLayoutId id="2147484036" r:id="rId12"/>
    <p:sldLayoutId id="2147484035" r:id="rId13"/>
    <p:sldLayoutId id="2147484037" r:id="rId14"/>
    <p:sldLayoutId id="2147484038" r:id="rId15"/>
    <p:sldLayoutId id="2147484041" r:id="rId16"/>
    <p:sldLayoutId id="2147484018" r:id="rId17"/>
    <p:sldLayoutId id="2147483976" r:id="rId18"/>
    <p:sldLayoutId id="2147483885" r:id="rId19"/>
    <p:sldLayoutId id="2147484040" r:id="rId20"/>
    <p:sldLayoutId id="2147484019" r:id="rId21"/>
    <p:sldLayoutId id="2147484020" r:id="rId22"/>
    <p:sldLayoutId id="2147484021" r:id="rId23"/>
    <p:sldLayoutId id="2147484022" r:id="rId24"/>
    <p:sldLayoutId id="2147484023" r:id="rId25"/>
    <p:sldLayoutId id="2147484024" r:id="rId26"/>
    <p:sldLayoutId id="2147484039" r:id="rId27"/>
    <p:sldLayoutId id="2147484011" r:id="rId28"/>
    <p:sldLayoutId id="2147483982" r:id="rId29"/>
    <p:sldLayoutId id="2147483985" r:id="rId30"/>
    <p:sldLayoutId id="2147483986" r:id="rId31"/>
    <p:sldLayoutId id="2147484046" r:id="rId32"/>
    <p:sldLayoutId id="2147484047" r:id="rId33"/>
    <p:sldLayoutId id="2147483978" r:id="rId34"/>
    <p:sldLayoutId id="2147483979" r:id="rId35"/>
    <p:sldLayoutId id="2147483980" r:id="rId36"/>
    <p:sldLayoutId id="2147483969" r:id="rId37"/>
    <p:sldLayoutId id="2147483968" r:id="rId38"/>
    <p:sldLayoutId id="2147483973" r:id="rId39"/>
    <p:sldLayoutId id="2147483970" r:id="rId40"/>
    <p:sldLayoutId id="2147483987" r:id="rId41"/>
    <p:sldLayoutId id="2147483983" r:id="rId42"/>
    <p:sldLayoutId id="2147483971" r:id="rId43"/>
    <p:sldLayoutId id="2147483972" r:id="rId44"/>
    <p:sldLayoutId id="2147484032" r:id="rId45"/>
    <p:sldLayoutId id="2147484033" r:id="rId46"/>
    <p:sldLayoutId id="2147483897" r:id="rId47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CiscoSansTT Light" panose="020B0503020201020303" pitchFamily="34" charset="0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Twitter_handle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Session 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Subtitle goes here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3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Second title goes here</a:t>
            </a:r>
          </a:p>
          <a:p>
            <a:r>
              <a:rPr lang="en-US" dirty="0"/>
              <a:t>Third title goes here</a:t>
            </a:r>
          </a:p>
          <a:p>
            <a:r>
              <a:rPr lang="en-US" dirty="0"/>
              <a:t>Fourth title goes here</a:t>
            </a:r>
          </a:p>
          <a:p>
            <a:r>
              <a:rPr lang="en-US" dirty="0"/>
              <a:t>Fifth title goes here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C0834261-EED5-B24D-AE29-519FC945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4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Flow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923544"/>
            <a:ext cx="8257032" cy="3802830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dirty="0"/>
              <a:t>1)     Introduction slide? Summary of what is Covid-19, its origin, and problem we are addressing.</a:t>
            </a:r>
            <a:br>
              <a:rPr lang="en-US" sz="1400" dirty="0"/>
            </a:br>
            <a:r>
              <a:rPr lang="en-US" sz="1400" dirty="0"/>
              <a:t>2)     World map with each country filled by gradient for amount of Covid Cases on a certain date</a:t>
            </a:r>
            <a:br>
              <a:rPr lang="en-US" sz="1400" dirty="0"/>
            </a:br>
            <a:r>
              <a:rPr lang="en-US" sz="1400" dirty="0"/>
              <a:t>3)     Same as above but with continents instead.</a:t>
            </a:r>
            <a:br>
              <a:rPr lang="en-US" sz="1400" dirty="0"/>
            </a:br>
            <a:r>
              <a:rPr lang="en-US" sz="1400" dirty="0"/>
              <a:t>4)     Line chart of the graph for # of cases in China with best fit line (logarithmic or power function?)</a:t>
            </a:r>
            <a:br>
              <a:rPr lang="en-US" sz="1400" dirty="0"/>
            </a:br>
            <a:r>
              <a:rPr lang="en-US" sz="1400" dirty="0"/>
              <a:t>5)     Animated line charts of top 5 countries outside of China (Line Apparition in gganimate)</a:t>
            </a:r>
            <a:br>
              <a:rPr lang="en-US" sz="1400" dirty="0"/>
            </a:br>
            <a:r>
              <a:rPr lang="en-US" sz="1400" dirty="0"/>
              <a:t>6)     Animated map of one country that has growing circles at each of the lat/lon of the province/state over time.</a:t>
            </a:r>
            <a:br>
              <a:rPr lang="en-US" sz="1400" dirty="0"/>
            </a:br>
            <a:r>
              <a:rPr lang="en-US" sz="1400" dirty="0"/>
              <a:t>7)     Are transmissions correlated to the day of the week? Global daily rate of increase</a:t>
            </a:r>
          </a:p>
          <a:p>
            <a:pPr marL="0" lvl="0" indent="0">
              <a:buNone/>
            </a:pPr>
            <a:r>
              <a:rPr lang="en-US" sz="1400" dirty="0"/>
              <a:t>8) Speak to ML model/algorithm selection and why? – Kalman / Random Forest + Regression/Forecasting</a:t>
            </a:r>
          </a:p>
          <a:p>
            <a:pPr marL="0" lvl="0" indent="0">
              <a:buNone/>
            </a:pPr>
            <a:r>
              <a:rPr lang="en-US" sz="1400" dirty="0"/>
              <a:t>9) Speak to various visualization and why</a:t>
            </a:r>
          </a:p>
          <a:p>
            <a:pPr marL="0" lvl="0" indent="0">
              <a:buNone/>
            </a:pPr>
            <a:r>
              <a:rPr lang="en-US" sz="1400" dirty="0"/>
              <a:t>10) Overall team experience on division of labor and experience with project</a:t>
            </a:r>
          </a:p>
          <a:p>
            <a:pPr marL="0" lvl="0" indent="0">
              <a:buNone/>
            </a:pPr>
            <a:r>
              <a:rPr lang="en-US" sz="1400" dirty="0"/>
              <a:t>11) Questions we had on running analysis on data w/o domain knowledge </a:t>
            </a:r>
          </a:p>
          <a:p>
            <a:pPr marL="0" lvl="0" indent="0">
              <a:buNone/>
            </a:pPr>
            <a:r>
              <a:rPr lang="en-US" sz="1400"/>
              <a:t>12)</a:t>
            </a:r>
            <a:endParaRPr lang="en-US" sz="1400" dirty="0"/>
          </a:p>
          <a:p>
            <a:pPr marL="0" lvl="0" indent="0">
              <a:buNone/>
            </a:pP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171694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filling in session 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Once you have entered your Session ID on the Title Slide:</a:t>
            </a:r>
          </a:p>
          <a:p>
            <a:pPr lvl="1"/>
            <a:r>
              <a:rPr lang="en-US"/>
              <a:t>Copy the Session ID</a:t>
            </a:r>
          </a:p>
          <a:p>
            <a:pPr lvl="1"/>
            <a:r>
              <a:rPr lang="en-US"/>
              <a:t>Insert / Header &amp; Footer / Paste the Session ID into the Footer box</a:t>
            </a:r>
          </a:p>
          <a:p>
            <a:pPr lvl="1"/>
            <a:r>
              <a:rPr lang="en-US"/>
              <a:t>Ensure Slide number and Footer checkboxes are marked</a:t>
            </a:r>
          </a:p>
          <a:p>
            <a:pPr lvl="1"/>
            <a:r>
              <a:rPr lang="en-US"/>
              <a:t>Click “Apply to All”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0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424136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the hero palette colors </a:t>
            </a:r>
            <a:br>
              <a:rPr lang="en-US" dirty="0"/>
            </a:br>
            <a:r>
              <a:rPr lang="en-US" dirty="0"/>
              <a:t>as much as possible. </a:t>
            </a:r>
          </a:p>
          <a:p>
            <a:r>
              <a:rPr lang="en-US" dirty="0"/>
              <a:t>Accent colors should only </a:t>
            </a:r>
            <a:br>
              <a:rPr lang="en-US" dirty="0"/>
            </a:br>
            <a:r>
              <a:rPr lang="en-US" dirty="0"/>
              <a:t>be used to call attention </a:t>
            </a:r>
            <a:br>
              <a:rPr lang="en-US" dirty="0"/>
            </a:br>
            <a:r>
              <a:rPr lang="en-US" dirty="0"/>
              <a:t>to important details, </a:t>
            </a:r>
            <a:br>
              <a:rPr lang="en-US" dirty="0"/>
            </a:br>
            <a:r>
              <a:rPr lang="en-US" dirty="0"/>
              <a:t>such as in a chart.</a:t>
            </a:r>
          </a:p>
        </p:txBody>
      </p: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2342CC-3E9A-EE4D-822A-44503F7E08CC}"/>
              </a:ext>
            </a:extLst>
          </p:cNvPr>
          <p:cNvSpPr/>
          <p:nvPr/>
        </p:nvSpPr>
        <p:spPr>
          <a:xfrm>
            <a:off x="7062794" y="3085071"/>
            <a:ext cx="488709" cy="488709"/>
          </a:xfrm>
          <a:prstGeom prst="ellipse">
            <a:avLst/>
          </a:prstGeom>
          <a:solidFill>
            <a:srgbClr val="FBAB1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75DF98-BDF1-F247-BF0D-A8E577D25CC1}"/>
              </a:ext>
            </a:extLst>
          </p:cNvPr>
          <p:cNvSpPr/>
          <p:nvPr/>
        </p:nvSpPr>
        <p:spPr>
          <a:xfrm>
            <a:off x="7062489" y="3586179"/>
            <a:ext cx="717641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sz="1200" dirty="0">
                <a:latin typeface="CiscoSansTT Light" panose="020B0503020201020303" pitchFamily="34" charset="0"/>
              </a:rPr>
              <a:t>Orange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R  251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G  171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B  24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B6E928-D363-9746-AF98-8DB2C18D5C2D}"/>
              </a:ext>
            </a:extLst>
          </p:cNvPr>
          <p:cNvSpPr/>
          <p:nvPr/>
        </p:nvSpPr>
        <p:spPr>
          <a:xfrm>
            <a:off x="8090781" y="3085071"/>
            <a:ext cx="488708" cy="488709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87BB6A-F4E1-BD41-A601-786432F65763}"/>
              </a:ext>
            </a:extLst>
          </p:cNvPr>
          <p:cNvSpPr/>
          <p:nvPr/>
        </p:nvSpPr>
        <p:spPr>
          <a:xfrm>
            <a:off x="8089636" y="3574185"/>
            <a:ext cx="718783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sz="1200" dirty="0">
                <a:latin typeface="CiscoSansTT Light" panose="020B0503020201020303" pitchFamily="34" charset="0"/>
              </a:rPr>
              <a:t>Red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R  226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G  35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B  26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82F89FA-5850-2245-BB11-E00CB9FB4DFC}"/>
              </a:ext>
            </a:extLst>
          </p:cNvPr>
          <p:cNvSpPr/>
          <p:nvPr/>
        </p:nvSpPr>
        <p:spPr>
          <a:xfrm>
            <a:off x="5006819" y="900713"/>
            <a:ext cx="717640" cy="717640"/>
          </a:xfrm>
          <a:prstGeom prst="ellipse">
            <a:avLst/>
          </a:prstGeom>
          <a:solidFill>
            <a:srgbClr val="00BC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B9609E-78FA-2944-917C-A050D8C2C101}"/>
              </a:ext>
            </a:extLst>
          </p:cNvPr>
          <p:cNvSpPr/>
          <p:nvPr/>
        </p:nvSpPr>
        <p:spPr>
          <a:xfrm>
            <a:off x="5006818" y="1638041"/>
            <a:ext cx="817214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sz="1200" dirty="0">
                <a:latin typeface="CiscoSansTT Light" panose="020B0503020201020303" pitchFamily="34" charset="0"/>
              </a:rPr>
              <a:t>Sky Blue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R  0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G  188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B  235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419B853-031B-AB41-9ADC-EDCFC14682DA}"/>
              </a:ext>
            </a:extLst>
          </p:cNvPr>
          <p:cNvSpPr/>
          <p:nvPr/>
        </p:nvSpPr>
        <p:spPr>
          <a:xfrm>
            <a:off x="6400626" y="900713"/>
            <a:ext cx="717639" cy="717640"/>
          </a:xfrm>
          <a:prstGeom prst="ellipse">
            <a:avLst/>
          </a:prstGeom>
          <a:solidFill>
            <a:srgbClr val="0D274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6764E7-F6FF-264F-947E-0440DB63A4A0}"/>
              </a:ext>
            </a:extLst>
          </p:cNvPr>
          <p:cNvSpPr/>
          <p:nvPr/>
        </p:nvSpPr>
        <p:spPr>
          <a:xfrm>
            <a:off x="6399481" y="1638041"/>
            <a:ext cx="1031701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sz="1200" dirty="0">
                <a:latin typeface="CiscoSansTT Light" panose="020B0503020201020303" pitchFamily="34" charset="0"/>
              </a:rPr>
              <a:t>Midnight Blue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R  13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G  39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B  77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1A64D0D-2778-E74B-81F2-6D5630754856}"/>
              </a:ext>
            </a:extLst>
          </p:cNvPr>
          <p:cNvSpPr/>
          <p:nvPr/>
        </p:nvSpPr>
        <p:spPr>
          <a:xfrm>
            <a:off x="5006819" y="3085071"/>
            <a:ext cx="488709" cy="488709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A6BB8C-9C73-224E-AD5E-4D071757B26F}"/>
              </a:ext>
            </a:extLst>
          </p:cNvPr>
          <p:cNvSpPr/>
          <p:nvPr/>
        </p:nvSpPr>
        <p:spPr>
          <a:xfrm>
            <a:off x="5006818" y="3586179"/>
            <a:ext cx="836559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sz="1200" dirty="0">
                <a:latin typeface="CiscoSansTT Light" panose="020B0503020201020303" pitchFamily="34" charset="0"/>
              </a:rPr>
              <a:t>Ocean Blue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R  30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G  68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B  113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E3D9221-E3EC-444B-AABA-3264A0CB0D92}"/>
              </a:ext>
            </a:extLst>
          </p:cNvPr>
          <p:cNvSpPr/>
          <p:nvPr/>
        </p:nvSpPr>
        <p:spPr>
          <a:xfrm>
            <a:off x="6034807" y="3085071"/>
            <a:ext cx="488708" cy="48870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689764-FED6-ED40-A188-5ED86B41895E}"/>
              </a:ext>
            </a:extLst>
          </p:cNvPr>
          <p:cNvSpPr/>
          <p:nvPr/>
        </p:nvSpPr>
        <p:spPr>
          <a:xfrm>
            <a:off x="6034200" y="3574185"/>
            <a:ext cx="718783" cy="7771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US" sz="1200" dirty="0">
                <a:latin typeface="CiscoSansTT Light" panose="020B0503020201020303" pitchFamily="34" charset="0"/>
              </a:rPr>
              <a:t>Green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R  116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G  191</a:t>
            </a:r>
          </a:p>
          <a:p>
            <a:r>
              <a:rPr lang="en-US" sz="1000" dirty="0">
                <a:latin typeface="CiscoSansTT Light" panose="020B0503020201020303" pitchFamily="34" charset="0"/>
              </a:rPr>
              <a:t>B  75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A89C11-6557-724B-BA5E-21C4A8DFFAD2}"/>
              </a:ext>
            </a:extLst>
          </p:cNvPr>
          <p:cNvSpPr txBox="1"/>
          <p:nvPr/>
        </p:nvSpPr>
        <p:spPr>
          <a:xfrm>
            <a:off x="4912477" y="465043"/>
            <a:ext cx="518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iscoSansTT Light" panose="020B0503020201020303" pitchFamily="34" charset="0"/>
              </a:rPr>
              <a:t>Hero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AABA38-5C45-2545-80A0-B113D46C8835}"/>
              </a:ext>
            </a:extLst>
          </p:cNvPr>
          <p:cNvSpPr txBox="1"/>
          <p:nvPr/>
        </p:nvSpPr>
        <p:spPr>
          <a:xfrm>
            <a:off x="4912477" y="2647500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iscoSansTT Light" panose="020B0503020201020303" pitchFamily="34" charset="0"/>
              </a:rPr>
              <a:t>Accent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01C055D-7A5A-EC41-9304-C99B02D727C0}"/>
              </a:ext>
            </a:extLst>
          </p:cNvPr>
          <p:cNvGrpSpPr/>
          <p:nvPr/>
        </p:nvGrpSpPr>
        <p:grpSpPr>
          <a:xfrm>
            <a:off x="5006817" y="742042"/>
            <a:ext cx="3572671" cy="2190136"/>
            <a:chOff x="5006818" y="742042"/>
            <a:chExt cx="3421626" cy="219013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1F81A78-1466-1344-8E46-6328B7384DA5}"/>
                </a:ext>
              </a:extLst>
            </p:cNvPr>
            <p:cNvCxnSpPr/>
            <p:nvPr/>
          </p:nvCxnSpPr>
          <p:spPr>
            <a:xfrm>
              <a:off x="5006818" y="742042"/>
              <a:ext cx="3421626" cy="0"/>
            </a:xfrm>
            <a:prstGeom prst="line">
              <a:avLst/>
            </a:prstGeom>
            <a:noFill/>
            <a:ln w="9525" cap="flat" cmpd="sng" algn="ctr">
              <a:solidFill>
                <a:srgbClr val="676767">
                  <a:lumMod val="40000"/>
                  <a:lumOff val="60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6EF4DC-3AD7-7A44-AE18-70A07D592729}"/>
                </a:ext>
              </a:extLst>
            </p:cNvPr>
            <p:cNvCxnSpPr/>
            <p:nvPr/>
          </p:nvCxnSpPr>
          <p:spPr>
            <a:xfrm>
              <a:off x="5006818" y="2932178"/>
              <a:ext cx="3421626" cy="0"/>
            </a:xfrm>
            <a:prstGeom prst="line">
              <a:avLst/>
            </a:prstGeom>
            <a:noFill/>
            <a:ln w="9525" cap="flat" cmpd="sng" algn="ctr">
              <a:solidFill>
                <a:srgbClr val="676767">
                  <a:lumMod val="40000"/>
                  <a:lumOff val="60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6549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the themes provided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883" y="1807950"/>
            <a:ext cx="3840480" cy="100584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iscoSansTT Light" panose="020B0503020201020303" pitchFamily="34" charset="0"/>
              </a:rPr>
              <a:t>Theme fonts</a:t>
            </a:r>
          </a:p>
          <a:p>
            <a:pPr>
              <a:spcBef>
                <a:spcPts val="6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PowerPoint provides two theme fonts – for headings and body. </a:t>
            </a:r>
            <a:br>
              <a:rPr lang="en-US" sz="1000" dirty="0">
                <a:latin typeface="CiscoSansTT Light" panose="020B0503020201020303" pitchFamily="34" charset="0"/>
              </a:rPr>
            </a:br>
            <a:r>
              <a:rPr lang="en-US" sz="1000" dirty="0">
                <a:latin typeface="CiscoSansTT Light" panose="020B0503020201020303" pitchFamily="34" charset="0"/>
              </a:rPr>
              <a:t>They are found at the top of the font menu.</a:t>
            </a:r>
          </a:p>
          <a:p>
            <a:pPr>
              <a:spcBef>
                <a:spcPts val="6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Do not select fonts from the “All Fonts” section of the list.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2414" y="1807950"/>
            <a:ext cx="3864385" cy="9848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iscoSansTT Light" panose="020B0503020201020303" pitchFamily="34" charset="0"/>
              </a:rPr>
              <a:t>Theme colors</a:t>
            </a:r>
          </a:p>
          <a:p>
            <a:pPr>
              <a:spcBef>
                <a:spcPts val="6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Our brand colors are included in the theme color section. </a:t>
            </a:r>
            <a:br>
              <a:rPr lang="en-US" sz="1000" dirty="0">
                <a:latin typeface="CiscoSansTT Light" panose="020B0503020201020303" pitchFamily="34" charset="0"/>
              </a:rPr>
            </a:br>
            <a:r>
              <a:rPr lang="en-US" sz="1000" dirty="0">
                <a:latin typeface="CiscoSansTT Light" panose="020B0503020201020303" pitchFamily="34" charset="0"/>
              </a:rPr>
              <a:t>Use only these colors and associated tints/shadows. </a:t>
            </a:r>
          </a:p>
          <a:p>
            <a:pPr>
              <a:spcBef>
                <a:spcPts val="600"/>
              </a:spcBef>
            </a:pPr>
            <a:r>
              <a:rPr lang="en-US" sz="1000" dirty="0">
                <a:latin typeface="CiscoSansTT Light" panose="020B0503020201020303" pitchFamily="34" charset="0"/>
              </a:rPr>
              <a:t>Do not use Standard Colors or create custom colors.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515" y="1150974"/>
            <a:ext cx="8210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iscoSansTT Light" panose="020B0503020201020303" pitchFamily="34" charset="0"/>
              </a:rPr>
              <a:t>Always use the template themes. It ensures consistency and reduces editing time when </a:t>
            </a:r>
            <a:br>
              <a:rPr lang="en-US" sz="1400" dirty="0">
                <a:latin typeface="CiscoSansTT Light" panose="020B0503020201020303" pitchFamily="34" charset="0"/>
              </a:rPr>
            </a:br>
            <a:r>
              <a:rPr lang="en-US" sz="1400" dirty="0">
                <a:latin typeface="CiscoSansTT Light" panose="020B0503020201020303" pitchFamily="34" charset="0"/>
              </a:rPr>
              <a:t>you share content between presentations.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Session ID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25680D-2936-C047-978F-C7D841179E44}"/>
              </a:ext>
            </a:extLst>
          </p:cNvPr>
          <p:cNvGrpSpPr/>
          <p:nvPr/>
        </p:nvGrpSpPr>
        <p:grpSpPr>
          <a:xfrm>
            <a:off x="544882" y="2847369"/>
            <a:ext cx="2467153" cy="1549710"/>
            <a:chOff x="544882" y="2847369"/>
            <a:chExt cx="2606041" cy="1636950"/>
          </a:xfrm>
        </p:grpSpPr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0EF33A9-AD83-3A46-A791-28C6A3B34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12194"/>
            <a:stretch/>
          </p:blipFill>
          <p:spPr>
            <a:xfrm>
              <a:off x="544882" y="2847369"/>
              <a:ext cx="2606040" cy="1636950"/>
            </a:xfrm>
            <a:prstGeom prst="rect">
              <a:avLst/>
            </a:prstGeom>
            <a:ln w="6350">
              <a:solidFill>
                <a:schemeClr val="accent4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3F08B9-1550-8B41-8B46-E1D7128E7252}"/>
                </a:ext>
              </a:extLst>
            </p:cNvPr>
            <p:cNvSpPr/>
            <p:nvPr/>
          </p:nvSpPr>
          <p:spPr>
            <a:xfrm>
              <a:off x="544883" y="3094314"/>
              <a:ext cx="2606040" cy="688546"/>
            </a:xfrm>
            <a:prstGeom prst="rect">
              <a:avLst/>
            </a:prstGeom>
            <a:solidFill>
              <a:srgbClr val="00BCEB">
                <a:alpha val="27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144C59-7B62-174C-A0CB-33F793995129}"/>
              </a:ext>
            </a:extLst>
          </p:cNvPr>
          <p:cNvGrpSpPr/>
          <p:nvPr/>
        </p:nvGrpSpPr>
        <p:grpSpPr>
          <a:xfrm>
            <a:off x="4822414" y="2839066"/>
            <a:ext cx="1519799" cy="1557570"/>
            <a:chOff x="4822414" y="2839066"/>
            <a:chExt cx="1652087" cy="1693145"/>
          </a:xfrm>
        </p:grpSpPr>
        <p:pic>
          <p:nvPicPr>
            <p:cNvPr id="21" name="Picture 2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A47EA0E-7EFE-344B-BC18-54D71330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9185" y="2839066"/>
              <a:ext cx="1645316" cy="1693145"/>
            </a:xfrm>
            <a:prstGeom prst="rect">
              <a:avLst/>
            </a:prstGeom>
            <a:ln w="6350">
              <a:solidFill>
                <a:schemeClr val="accent4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42B35A-D576-0E4B-8544-F00E7CB9B036}"/>
                </a:ext>
              </a:extLst>
            </p:cNvPr>
            <p:cNvSpPr/>
            <p:nvPr/>
          </p:nvSpPr>
          <p:spPr>
            <a:xfrm>
              <a:off x="4822414" y="3074002"/>
              <a:ext cx="1652087" cy="1066935"/>
            </a:xfrm>
            <a:prstGeom prst="rect">
              <a:avLst/>
            </a:prstGeom>
            <a:solidFill>
              <a:srgbClr val="00BCEB">
                <a:alpha val="27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33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Seven tips </a:t>
            </a:r>
            <a:br>
              <a:rPr lang="en-US" altLang="en-US" dirty="0"/>
            </a:br>
            <a:r>
              <a:rPr lang="en-US" altLang="en-US" dirty="0"/>
              <a:t>for better presentations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lIns="91440" rIns="91440" anchor="ctr" anchorCtr="0"/>
          <a:lstStyle/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Tell a story—make them care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Start with what’s most important to them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Keep it simple, and short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Use more slides with less </a:t>
            </a:r>
            <a:br>
              <a:rPr lang="en-US" sz="1800" spc="-30" dirty="0"/>
            </a:br>
            <a:r>
              <a:rPr lang="en-US" sz="1800" spc="-30" dirty="0"/>
              <a:t>on them, and cut any slides that you can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Use clear, natural language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Make it a conversation </a:t>
            </a:r>
            <a:br>
              <a:rPr lang="en-US" sz="1800" spc="-30" dirty="0"/>
            </a:br>
            <a:r>
              <a:rPr lang="en-US" sz="1800" spc="-30" dirty="0"/>
              <a:t>and leave time to listen</a:t>
            </a:r>
          </a:p>
          <a:p>
            <a:pPr marL="350838" indent="-293688">
              <a:spcBef>
                <a:spcPts val="1113"/>
              </a:spcBef>
              <a:buClrTx/>
              <a:buFont typeface="Arial" charset="0"/>
              <a:buAutoNum type="arabicPeriod"/>
            </a:pPr>
            <a:r>
              <a:rPr lang="en-US" sz="1800" spc="-30" dirty="0"/>
              <a:t>Tell them what to do next—get them to act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343010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Title and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Subtitle: Size 18, left aligned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27180681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0">
  <a:themeElements>
    <a:clrScheme name="Custom 100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74BF4B"/>
      </a:accent2>
      <a:accent3>
        <a:srgbClr val="1E4471"/>
      </a:accent3>
      <a:accent4>
        <a:srgbClr val="676767"/>
      </a:accent4>
      <a:accent5>
        <a:srgbClr val="FBAB18"/>
      </a:accent5>
      <a:accent6>
        <a:srgbClr val="E2231A"/>
      </a:accent6>
      <a:hlink>
        <a:srgbClr val="00BCEB"/>
      </a:hlink>
      <a:folHlink>
        <a:srgbClr val="1E4471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582</Words>
  <Application>Microsoft Macintosh PowerPoint</Application>
  <PresentationFormat>On-screen Show (16:9)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CiscoSans</vt:lpstr>
      <vt:lpstr>CiscoSans ExtraLight</vt:lpstr>
      <vt:lpstr>CiscoSansTT Light</vt:lpstr>
      <vt:lpstr>Cisco Live 2020</vt:lpstr>
      <vt:lpstr>Presentation Title Goes Here</vt:lpstr>
      <vt:lpstr>PowerPoint Presentation</vt:lpstr>
      <vt:lpstr>Deck Flow Notes</vt:lpstr>
      <vt:lpstr>Steps for filling in session IDs</vt:lpstr>
      <vt:lpstr>Demo 2</vt:lpstr>
      <vt:lpstr>Color palette</vt:lpstr>
      <vt:lpstr>Only use the themes provided</vt:lpstr>
      <vt:lpstr>Seven tips  for better presentations</vt:lpstr>
      <vt:lpstr>Layout: Title and subtitle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2018-02-23T21:47:25Z</dcterms:created>
  <dcterms:modified xsi:type="dcterms:W3CDTF">2020-03-14T01:20:33Z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</Properties>
</file>